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72" r:id="rId2"/>
    <p:sldId id="273" r:id="rId3"/>
    <p:sldId id="257" r:id="rId4"/>
    <p:sldId id="258" r:id="rId5"/>
    <p:sldId id="274" r:id="rId6"/>
    <p:sldId id="275" r:id="rId7"/>
    <p:sldId id="276" r:id="rId8"/>
    <p:sldId id="277" r:id="rId9"/>
    <p:sldId id="278" r:id="rId10"/>
    <p:sldId id="260" r:id="rId11"/>
    <p:sldId id="279" r:id="rId12"/>
    <p:sldId id="261" r:id="rId13"/>
    <p:sldId id="262" r:id="rId14"/>
    <p:sldId id="263" r:id="rId15"/>
    <p:sldId id="264" r:id="rId16"/>
    <p:sldId id="265" r:id="rId17"/>
    <p:sldId id="289" r:id="rId18"/>
    <p:sldId id="290" r:id="rId19"/>
    <p:sldId id="267" r:id="rId20"/>
    <p:sldId id="269" r:id="rId21"/>
    <p:sldId id="280" r:id="rId22"/>
    <p:sldId id="281" r:id="rId23"/>
    <p:sldId id="285" r:id="rId24"/>
    <p:sldId id="286" r:id="rId25"/>
    <p:sldId id="282" r:id="rId26"/>
    <p:sldId id="287" r:id="rId27"/>
    <p:sldId id="283" r:id="rId28"/>
    <p:sldId id="266" r:id="rId29"/>
    <p:sldId id="268" r:id="rId30"/>
    <p:sldId id="288" r:id="rId31"/>
    <p:sldId id="284" r:id="rId32"/>
    <p:sldId id="270" r:id="rId33"/>
    <p:sldId id="291" r:id="rId34"/>
  </p:sldIdLst>
  <p:sldSz cx="12192000" cy="6858000"/>
  <p:notesSz cx="6858000" cy="9144000"/>
  <p:embeddedFontLst>
    <p:embeddedFont>
      <p:font typeface="Aptos" panose="020B000402020202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scadia Mono" panose="020B0609020000020004" pitchFamily="49" charset="0"/>
      <p:regular r:id="rId44"/>
      <p:bold r:id="rId45"/>
      <p:italic r:id="rId46"/>
      <p:boldItalic r:id="rId47"/>
    </p:embeddedFont>
    <p:embeddedFont>
      <p:font typeface="Kanit SemiBold" pitchFamily="2" charset="-34"/>
      <p:regular r:id="rId48"/>
      <p:bold r:id="rId49"/>
      <p:italic r:id="rId50"/>
      <p:boldItalic r:id="rId51"/>
    </p:embeddedFont>
    <p:embeddedFont>
      <p:font typeface="Prompt" panose="020B0604020202020204" charset="0"/>
      <p:regular r:id="rId52"/>
      <p:bold r:id="rId53"/>
      <p:italic r:id="rId54"/>
      <p:boldItalic r:id="rId55"/>
    </p:embeddedFont>
    <p:embeddedFont>
      <p:font typeface="Prompt Bold" panose="020B0604020202020204" charset="0"/>
      <p:regular r:id="rId56"/>
    </p:embeddedFont>
    <p:embeddedFont>
      <p:font typeface="Prompt Semi-Bold" panose="020B0604020202020204" charset="0"/>
      <p:regular r:id="rId57"/>
    </p:embeddedFont>
    <p:embeddedFont>
      <p:font typeface="Sarabun" panose="00000500000000000000" pitchFamily="2" charset="-34"/>
      <p:regular r:id="rId58"/>
      <p:bold r:id="rId59"/>
      <p:italic r:id="rId60"/>
      <p:boldItalic r:id="rId61"/>
    </p:embeddedFont>
    <p:embeddedFont>
      <p:font typeface="TH Baijam" panose="02000506000000020004" pitchFamily="2" charset="-34"/>
      <p:regular r:id="rId62"/>
      <p:bold r:id="rId63"/>
      <p:italic r:id="rId64"/>
      <p:boldItalic r:id="rId65"/>
    </p:embeddedFont>
    <p:embeddedFont>
      <p:font typeface="TH SarabunPSK" panose="020B0500040200020003" pitchFamily="34" charset="-34"/>
      <p:regular r:id="rId66"/>
      <p:bold r:id="rId67"/>
      <p:italic r:id="rId68"/>
      <p:boldItalic r:id="rId69"/>
    </p:embeddedFont>
    <p:embeddedFont>
      <p:font typeface="เอฟซี ซับเจค" panose="020B0604020202020204" charset="0"/>
      <p:regular r:id="rId70"/>
    </p:embeddedFont>
    <p:embeddedFont>
      <p:font typeface="เอฟซี ซับเจค Bold" panose="020B0604020202020204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3" d="100"/>
          <a:sy n="93" d="100"/>
        </p:scale>
        <p:origin x="1242" y="4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font" Target="fonts/font3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font" Target="fonts/font3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font" Target="fonts/font34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font" Target="fonts/font3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0E76-B55D-47C2-BF7E-E2E4A0434F47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6380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775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366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332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446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gif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12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gi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gif"/><Relationship Id="rId14" Type="http://schemas.openxmlformats.org/officeDocument/2006/relationships/image" Target="../media/image1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2.svg"/><Relationship Id="rId7" Type="http://schemas.openxmlformats.org/officeDocument/2006/relationships/image" Target="../media/image76.png"/><Relationship Id="rId12" Type="http://schemas.openxmlformats.org/officeDocument/2006/relationships/image" Target="../media/image80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gif"/><Relationship Id="rId11" Type="http://schemas.openxmlformats.org/officeDocument/2006/relationships/image" Target="../media/image79.png"/><Relationship Id="rId5" Type="http://schemas.openxmlformats.org/officeDocument/2006/relationships/image" Target="../media/image74.svg"/><Relationship Id="rId10" Type="http://schemas.openxmlformats.org/officeDocument/2006/relationships/hyperlink" Target="mailto:sutit.ongart@gmail.com" TargetMode="External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9000"/>
          </a:blip>
          <a:srcRect/>
          <a:stretch>
            <a:fillRect/>
          </a:stretch>
        </p:blipFill>
        <p:spPr>
          <a:xfrm>
            <a:off x="392781" y="-408830"/>
            <a:ext cx="7169023" cy="68464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9000"/>
          </a:blip>
          <a:srcRect/>
          <a:stretch>
            <a:fillRect/>
          </a:stretch>
        </p:blipFill>
        <p:spPr>
          <a:xfrm>
            <a:off x="4697407" y="4365680"/>
            <a:ext cx="7169023" cy="684641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27492" y="837680"/>
            <a:ext cx="4700885" cy="4700885"/>
          </a:xfrm>
          <a:custGeom>
            <a:avLst/>
            <a:gdLst/>
            <a:ahLst/>
            <a:cxnLst/>
            <a:rect l="l" t="t" r="r" b="b"/>
            <a:pathLst>
              <a:path w="7051328" h="7051328">
                <a:moveTo>
                  <a:pt x="0" y="0"/>
                </a:moveTo>
                <a:lnTo>
                  <a:pt x="7051327" y="0"/>
                </a:lnTo>
                <a:lnTo>
                  <a:pt x="7051327" y="7051327"/>
                </a:lnTo>
                <a:lnTo>
                  <a:pt x="0" y="7051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1414" y="1303133"/>
            <a:ext cx="3819619" cy="38196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032" r="-86493"/>
              </a:stretch>
            </a:blipFill>
            <a:ln w="152400" cap="sq">
              <a:gradFill>
                <a:gsLst>
                  <a:gs pos="0">
                    <a:srgbClr val="5874FF">
                      <a:alpha val="100000"/>
                    </a:srgbClr>
                  </a:gs>
                  <a:gs pos="100000">
                    <a:srgbClr val="70AD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6350656" y="2349175"/>
            <a:ext cx="5155544" cy="1677895"/>
          </a:xfrm>
          <a:custGeom>
            <a:avLst/>
            <a:gdLst/>
            <a:ahLst/>
            <a:cxnLst/>
            <a:rect l="l" t="t" r="r" b="b"/>
            <a:pathLst>
              <a:path w="7733316" h="2516843">
                <a:moveTo>
                  <a:pt x="0" y="0"/>
                </a:moveTo>
                <a:lnTo>
                  <a:pt x="7733316" y="0"/>
                </a:lnTo>
                <a:lnTo>
                  <a:pt x="7733316" y="2516843"/>
                </a:lnTo>
                <a:lnTo>
                  <a:pt x="0" y="2516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251544" y="-530105"/>
            <a:ext cx="1842625" cy="1842625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7019334" y="4669373"/>
            <a:ext cx="3818189" cy="906759"/>
          </a:xfrm>
          <a:custGeom>
            <a:avLst/>
            <a:gdLst/>
            <a:ahLst/>
            <a:cxnLst/>
            <a:rect l="l" t="t" r="r" b="b"/>
            <a:pathLst>
              <a:path w="5727283" h="1360138">
                <a:moveTo>
                  <a:pt x="0" y="0"/>
                </a:moveTo>
                <a:lnTo>
                  <a:pt x="5727284" y="0"/>
                </a:lnTo>
                <a:lnTo>
                  <a:pt x="5727284" y="1360138"/>
                </a:lnTo>
                <a:lnTo>
                  <a:pt x="0" y="1360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350656" y="4628263"/>
            <a:ext cx="886080" cy="79747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78247" y="2578613"/>
            <a:ext cx="3855703" cy="39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1600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Python and C Programming Language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2950" y="1072134"/>
            <a:ext cx="6977568" cy="474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4400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MIIA0106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7630" y="3625157"/>
            <a:ext cx="4368800" cy="53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th-TH" sz="2667" b="1" dirty="0">
                <a:solidFill>
                  <a:srgbClr val="1251E0"/>
                </a:solidFill>
                <a:latin typeface="TH Baijam" panose="02000506000000020004" pitchFamily="2" charset="-34"/>
                <a:ea typeface="เอฟซี ซับเจค Bold"/>
                <a:cs typeface="TH Baijam" panose="02000506000000020004" pitchFamily="2" charset="-34"/>
                <a:sym typeface="เอฟซี ซับเจค Bold"/>
              </a:rPr>
              <a:t>การโปรแกรมภาษาไพธอนและภาษาซี</a:t>
            </a:r>
            <a:endParaRPr lang="en-US" sz="2667" b="1" dirty="0">
              <a:solidFill>
                <a:srgbClr val="1251E0"/>
              </a:solidFill>
              <a:latin typeface="TH Baijam" panose="02000506000000020004" pitchFamily="2" charset="-34"/>
              <a:ea typeface="เอฟซี ซับเจค Bold"/>
              <a:cs typeface="TH Baijam" panose="02000506000000020004" pitchFamily="2" charset="-34"/>
              <a:sym typeface="เอฟซี ซับเจค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29887" y="4923489"/>
            <a:ext cx="2797080" cy="3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 dirty="0">
                <a:solidFill>
                  <a:srgbClr val="1251E0"/>
                </a:solidFill>
                <a:latin typeface="เอฟซี ซับเจค"/>
                <a:ea typeface="เอฟซี ซับเจค"/>
                <a:cs typeface="เอฟซี ซับเจค"/>
                <a:sym typeface="เอฟซี ซับเจค"/>
              </a:rPr>
              <a:t>Sutit Ongart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D92A4421-34A2-4704-B0B1-60C5B47A3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283497" y="2532491"/>
            <a:ext cx="1999733" cy="2030187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BB859079-E571-4114-8937-AED1C710D12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595756" y="4283287"/>
            <a:ext cx="1311576" cy="1821633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8C9ACC74-0FA0-4B3A-8FE7-0A5B0B31C9E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2775448" y="210533"/>
            <a:ext cx="1344333" cy="1041858"/>
          </a:xfrm>
          <a:prstGeom prst="rect">
            <a:avLst/>
          </a:prstGeom>
        </p:spPr>
      </p:pic>
      <p:pic>
        <p:nvPicPr>
          <p:cNvPr id="19" name="Picture 18" descr="A circular logo with a letter and text&#10;&#10;Description automatically generated">
            <a:extLst>
              <a:ext uri="{FF2B5EF4-FFF2-40B4-BE49-F238E27FC236}">
                <a16:creationId xmlns:a16="http://schemas.microsoft.com/office/drawing/2014/main" id="{10449B96-814B-47B0-900F-3CFAD3E5213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768" y="58450"/>
            <a:ext cx="1036865" cy="1036865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9E42E9BF-DF88-4BEB-A2F7-8BFF4E250B97}"/>
              </a:ext>
            </a:extLst>
          </p:cNvPr>
          <p:cNvSpPr txBox="1"/>
          <p:nvPr/>
        </p:nvSpPr>
        <p:spPr>
          <a:xfrm>
            <a:off x="6504929" y="1072134"/>
            <a:ext cx="4621339" cy="474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4400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#5 </a:t>
            </a:r>
            <a:r>
              <a:rPr lang="en-US" sz="4400" b="1" dirty="0">
                <a:solidFill>
                  <a:srgbClr val="0070C0"/>
                </a:solidFill>
              </a:rPr>
              <a:t>Function</a:t>
            </a:r>
            <a:r>
              <a:rPr lang="en-US" sz="4400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 </a:t>
            </a:r>
          </a:p>
        </p:txBody>
      </p:sp>
      <p:sp>
        <p:nvSpPr>
          <p:cNvPr id="21" name="Google Shape;88;p13">
            <a:extLst>
              <a:ext uri="{FF2B5EF4-FFF2-40B4-BE49-F238E27FC236}">
                <a16:creationId xmlns:a16="http://schemas.microsoft.com/office/drawing/2014/main" id="{931C0413-A170-40DD-A9CF-C912E72285A8}"/>
              </a:ext>
            </a:extLst>
          </p:cNvPr>
          <p:cNvSpPr txBox="1"/>
          <p:nvPr/>
        </p:nvSpPr>
        <p:spPr>
          <a:xfrm>
            <a:off x="5084893" y="1745075"/>
            <a:ext cx="5572125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E40AF"/>
                </a:solidFill>
                <a:latin typeface="Sarabun"/>
                <a:ea typeface="Sarabun"/>
                <a:cs typeface="Sarabun"/>
                <a:sym typeface="Sarabun"/>
              </a:rPr>
              <a:t>Standard, User-Defined, and Special Types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Function Syntax</a:t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571500" y="1905000"/>
            <a:ext cx="55506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Components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6334125" y="1905000"/>
            <a:ext cx="55506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Example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1047750" y="2400300"/>
            <a:ext cx="4810125" cy="75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Return Type: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ชนิดข้อมูลที่ส่งกลับ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เช่น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int, double, void)</a:t>
            </a:r>
            <a:endParaRPr dirty="0"/>
          </a:p>
        </p:txBody>
      </p:sp>
      <p:sp>
        <p:nvSpPr>
          <p:cNvPr id="148" name="Google Shape;148;p17"/>
          <p:cNvSpPr txBox="1"/>
          <p:nvPr/>
        </p:nvSpPr>
        <p:spPr>
          <a:xfrm>
            <a:off x="1047750" y="3296542"/>
            <a:ext cx="48101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Function Name: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ชื่อฟังก์ชัน (ควรสื่อความหมาย)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1047750" y="3805088"/>
            <a:ext cx="48101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Parameters: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ค่าที่รับเข้ามา (Input)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1047750" y="4313634"/>
            <a:ext cx="4810125" cy="37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Body: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ชุดคำสั่งภายใน { }</a:t>
            </a:r>
            <a:endParaRPr/>
          </a:p>
        </p:txBody>
      </p:sp>
      <p:pic>
        <p:nvPicPr>
          <p:cNvPr id="151" name="Google Shape;15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400300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296542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805088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4313634"/>
            <a:ext cx="1143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15E5D0-0D13-4422-8CD6-D6B8FCC8736A}"/>
              </a:ext>
            </a:extLst>
          </p:cNvPr>
          <p:cNvSpPr/>
          <p:nvPr/>
        </p:nvSpPr>
        <p:spPr>
          <a:xfrm>
            <a:off x="6096000" y="2524125"/>
            <a:ext cx="6096000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Angsana New" panose="02020603050405020304" pitchFamily="18" charset="-34"/>
              </a:rPr>
              <a:t>ฟังก์ชันที่คืนค่าจำนวนเต็ม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add(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x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y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x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+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y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Angsana New" panose="02020603050405020304" pitchFamily="18" charset="-34"/>
              </a:rPr>
              <a:t>ส่งผลลัพธ์ของ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Aptos" panose="020B0004020202020204" pitchFamily="34" charset="0"/>
                <a:ea typeface="Aptos" panose="020B000402020202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x + y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Angsana New" panose="02020603050405020304" pitchFamily="18" charset="-34"/>
              </a:rPr>
              <a:t>กลับไป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Angsana New" panose="02020603050405020304" pitchFamily="18" charset="-34"/>
              </a:rPr>
              <a:t>ฟังก์ชันที่ไม่คืนค่า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void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printHello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()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"Hello, World!"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Angsana New" panose="02020603050405020304" pitchFamily="18" charset="-34"/>
              </a:rPr>
              <a:t>ฟังก์ชันที่คืนค่าจำนวนจริง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divide(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if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!= 0)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/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Angsana New" panose="02020603050405020304" pitchFamily="18" charset="-34"/>
              </a:rPr>
              <a:t>ส่งค่าผลหาร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else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0.0;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Angsana New" panose="02020603050405020304" pitchFamily="18" charset="-34"/>
              </a:rPr>
              <a:t>กรณีหารด้วยศูนย์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392709"/>
            <a:ext cx="5286375" cy="334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525166"/>
            <a:ext cx="5286375" cy="308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Parameters &amp; Return Values</a:t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962025" y="2783234"/>
            <a:ext cx="47305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Parameters (Input)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962025" y="3449984"/>
            <a:ext cx="45053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ตัวแปรที่รับค่าเข้ามาในฟังก์ชัน</a:t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962025" y="3994695"/>
            <a:ext cx="4505325" cy="190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962025" y="4185195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Arguments: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ค่าจริงที่ส่งให้ฟังก์ชันตอนเรียกใช้ (e.g., 5.0, 10.0)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962025" y="4630935"/>
            <a:ext cx="45053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Parameters: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ตัวแปรที่ประกาศไว้ในฟังก์ชันเพื่อรับค่า (e.g., w, h)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6724650" y="2915691"/>
            <a:ext cx="47305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Return Value (Output)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6724650" y="3582441"/>
            <a:ext cx="45053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ค่าที่ส่งกลับออกจากฟังก์ชันเมื่อทำงานเสร็จ</a:t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6724650" y="4127152"/>
            <a:ext cx="4505325" cy="190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6724650" y="4317652"/>
            <a:ext cx="4505325" cy="28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ใช้คำสั่ง return value;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6724650" y="4772917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หากไม่ต้องส่งค่ากลับ ใช้ type </a:t>
            </a:r>
            <a:r>
              <a:rPr lang="en-US" sz="13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void</a:t>
            </a:r>
            <a:endParaRPr/>
          </a:p>
        </p:txBody>
      </p:sp>
      <p:pic>
        <p:nvPicPr>
          <p:cNvPr id="215" name="Google Shape;215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025" y="284990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24650" y="2982366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Void Functions</a:t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71500" y="1918989"/>
            <a:ext cx="55506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Concept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571500" y="2490489"/>
            <a:ext cx="5286375" cy="74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ฟังก์ชันชนิด void คือฟังก์ชันที่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ไม่มีการส่งค่ากลับ (No return value)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1500" y="3461444"/>
            <a:ext cx="52863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มักใช้สำหรับ: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6334125" y="1918989"/>
            <a:ext cx="55506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Example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1047750" y="4055715"/>
            <a:ext cx="48101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การแสดงผลข้อความ (Printing)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1047750" y="4564260"/>
            <a:ext cx="48101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การทำงานที่จบในตัว (Task execution)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1047750" y="5072806"/>
            <a:ext cx="4810125" cy="74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ไม่ต้องใช้คำสั่ง return (หรือใช้ return; เฉยๆ เพื่อจบการทำงาน)</a:t>
            </a:r>
            <a:endParaRPr/>
          </a:p>
        </p:txBody>
      </p:sp>
      <p:pic>
        <p:nvPicPr>
          <p:cNvPr id="169" name="Google Shape;16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4055715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4564260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5072806"/>
            <a:ext cx="1143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170594-F476-4686-A6C6-289FEAFE74A1}"/>
              </a:ext>
            </a:extLst>
          </p:cNvPr>
          <p:cNvSpPr/>
          <p:nvPr/>
        </p:nvSpPr>
        <p:spPr>
          <a:xfrm>
            <a:off x="6096001" y="2635601"/>
            <a:ext cx="5788818" cy="306545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ฟังก์ชันแสดงข้อความ</a:t>
            </a:r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greetUser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"Hello, Student!"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"Welcome to C++ class."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greetUser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();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เรียกใช้งานฟังก์ชัน</a:t>
            </a:r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Functions with Return Value</a:t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571500" y="2028825"/>
            <a:ext cx="55506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Key Concepts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6334125" y="2028825"/>
            <a:ext cx="55506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Example (Calculation)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047750" y="2524125"/>
            <a:ext cx="4810125" cy="75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ต้องระบุ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Data Type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หน้าชื่อฟังก์ชัน (เช่น int, double, char)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1047750" y="3420367"/>
            <a:ext cx="4810125" cy="37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ต้องมีคำสั่ง return เสมอ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047750" y="3939926"/>
            <a:ext cx="48101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ค่าที่ return ต้องตรงกับ Data Type ที่ประกาศไว้</a:t>
            </a:r>
            <a:endParaRPr/>
          </a:p>
        </p:txBody>
      </p:sp>
      <p:pic>
        <p:nvPicPr>
          <p:cNvPr id="184" name="Google Shape;18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524125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420367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939926"/>
            <a:ext cx="1143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01625A-DB32-40F3-9047-EC1303438AAC}"/>
              </a:ext>
            </a:extLst>
          </p:cNvPr>
          <p:cNvSpPr/>
          <p:nvPr/>
        </p:nvSpPr>
        <p:spPr>
          <a:xfrm>
            <a:off x="5899078" y="2647950"/>
            <a:ext cx="6096000" cy="319472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ฟังก์ชันคำนวณพื้นที่วงกลม</a:t>
            </a:r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calculateArea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PI = 3.14159;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PI *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*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area =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calculateArea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(5.0);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"Area: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area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30946"/>
            <a:ext cx="3492549" cy="322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330946"/>
            <a:ext cx="3492549" cy="322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330946"/>
            <a:ext cx="3492549" cy="322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Function Parameters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784223" y="2664321"/>
            <a:ext cx="306710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Parameters vs Arguments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857250" y="3578721"/>
            <a:ext cx="2921049" cy="1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Parameters: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ตัวแปรที่ประกาศในฟังก์ชัน (ตัวรับ)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Arguments: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ค่าที่ส่งเข้าไปตอนเรียกใช้ (ตัวส่ง)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4562523" y="2664321"/>
            <a:ext cx="306710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Multiple Parameters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4635549" y="3235821"/>
            <a:ext cx="2921049" cy="113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คั่นด้วยเครื่องหมายคอมมา (,)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void func(int x, double y)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8340822" y="2664321"/>
            <a:ext cx="306710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Order Matters!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8413849" y="3235821"/>
            <a:ext cx="2921049" cy="109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ลำดับและชนิดข้อมูลของการส่งค่า (Arguments) ต้องตรงกับที่ประกาศไว้ (Parameters)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Call by Value</a:t>
            </a:r>
            <a:endParaRPr dirty="0"/>
          </a:p>
        </p:txBody>
      </p:sp>
      <p:sp>
        <p:nvSpPr>
          <p:cNvPr id="210" name="Google Shape;210;p21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571500" y="2038350"/>
            <a:ext cx="55506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Concept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1047750" y="2533650"/>
            <a:ext cx="481012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เป็นการ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คัดลอก (Copy)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ค่าจากตัวแปรที่ส่ง (Argument) ไปยังตัวแปรรับ (Parameter)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047750" y="3407866"/>
            <a:ext cx="481012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การเปลี่ยนแปลงค่าในฟังก์ชัน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ไม่มีผล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ต่อตัวแปรต้นทางใน main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1047750" y="4282082"/>
            <a:ext cx="48101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ใช้หน่วยความจำแยกกัน (Separate Memory)</a:t>
            </a:r>
            <a:endParaRPr/>
          </a:p>
        </p:txBody>
      </p:sp>
      <p:pic>
        <p:nvPicPr>
          <p:cNvPr id="216" name="Google Shape;216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533650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407866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4282082"/>
            <a:ext cx="1143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8578B5-DC7A-4AF1-B5F5-E7570EE4BBE0}"/>
              </a:ext>
            </a:extLst>
          </p:cNvPr>
          <p:cNvSpPr/>
          <p:nvPr/>
        </p:nvSpPr>
        <p:spPr>
          <a:xfrm>
            <a:off x="5857875" y="1609694"/>
            <a:ext cx="6096000" cy="4025717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Call by Value</a:t>
            </a:r>
            <a:endParaRPr lang="en-US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changeValue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= 100;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เปลี่ยนค่าเฉพาะในฟังก์ชัน</a:t>
            </a:r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cout </a:t>
            </a:r>
            <a:r>
              <a:rPr lang="fr-FR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"Inside </a:t>
            </a:r>
            <a:r>
              <a:rPr lang="fr-FR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fr-FR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x = "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th-TH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a = 10;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"Before function call, a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changeValue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(a);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ส่งค่า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 </a:t>
            </a:r>
            <a:r>
              <a:rPr lang="th-TH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ไปแบบ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copy</a:t>
            </a:r>
            <a:endParaRPr lang="en-US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"After function call, a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Call by Reference</a:t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571500" y="2262187"/>
            <a:ext cx="55506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Concept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6180013" y="1302543"/>
            <a:ext cx="55506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Comparison</a:t>
            </a:r>
            <a:endParaRPr dirty="0"/>
          </a:p>
        </p:txBody>
      </p:sp>
      <p:sp>
        <p:nvSpPr>
          <p:cNvPr id="228" name="Google Shape;228;p22"/>
          <p:cNvSpPr txBox="1"/>
          <p:nvPr/>
        </p:nvSpPr>
        <p:spPr>
          <a:xfrm>
            <a:off x="1047750" y="2757487"/>
            <a:ext cx="48101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ใช้เครื่องหมาย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Ampersand (&amp;)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หน้าชื่อพารามิเตอร์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1047750" y="3266033"/>
            <a:ext cx="481012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เป็นการส่ง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ที่อยู่ (Address)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หรือการอ้างอิงไปยังตัวแปรเดิม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1047750" y="4140249"/>
            <a:ext cx="481012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การเปลี่ยนแปลงค่าในฟังก์ชัน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มีผล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ต่อตัวแปรต้นทาง</a:t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1047750" y="5014466"/>
            <a:ext cx="48101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ประหยัดหน่วยความจำสำหรับข้อมูลขนาดใหญ่</a:t>
            </a:r>
            <a:endParaRPr/>
          </a:p>
        </p:txBody>
      </p:sp>
      <p:pic>
        <p:nvPicPr>
          <p:cNvPr id="232" name="Google Shape;23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757487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266033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4140249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5014466"/>
            <a:ext cx="1143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605A43-5EFF-41E7-8FBE-D1B030DBACF3}"/>
              </a:ext>
            </a:extLst>
          </p:cNvPr>
          <p:cNvSpPr/>
          <p:nvPr/>
        </p:nvSpPr>
        <p:spPr>
          <a:xfrm>
            <a:off x="5983091" y="1724287"/>
            <a:ext cx="6096000" cy="5133713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Call by Reference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swap(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temp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= temp;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 = 10, b = 20;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"Before swap:"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", b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b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swap(a, b);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เรียกแบบ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"After swap:"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", b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b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571500" y="571500"/>
            <a:ext cx="116014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150" b="1" dirty="0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Call by Value</a:t>
            </a:r>
            <a:r>
              <a:rPr lang="en-US" sz="3200" dirty="0">
                <a:ea typeface="Sarabun"/>
              </a:rPr>
              <a:t> </a:t>
            </a:r>
            <a:r>
              <a:rPr lang="en-US" sz="3150" b="1" i="0" u="none" strike="noStrike" cap="none" dirty="0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and Call by Reference</a:t>
            </a:r>
            <a:endParaRPr dirty="0"/>
          </a:p>
        </p:txBody>
      </p:sp>
      <p:sp>
        <p:nvSpPr>
          <p:cNvPr id="225" name="Google Shape;225;p22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88B4CA-253B-4F95-8A39-3E8261DF8D13}"/>
              </a:ext>
            </a:extLst>
          </p:cNvPr>
          <p:cNvSpPr/>
          <p:nvPr/>
        </p:nvSpPr>
        <p:spPr>
          <a:xfrm>
            <a:off x="5935038" y="1553187"/>
            <a:ext cx="6096000" cy="457356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Call by Reference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changeValue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= 100;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เปลี่ยนค่าตัวแปรจริง</a:t>
            </a:r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r-FR" dirty="0">
                <a:highlight>
                  <a:srgbClr val="FFFFFF"/>
                </a:highlight>
                <a:latin typeface="Cascadia Mono" panose="020B0609020000020004" pitchFamily="49" charset="0"/>
              </a:rPr>
              <a:t>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fr-FR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"Inside </a:t>
            </a:r>
            <a:r>
              <a:rPr lang="fr-FR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x = "</a:t>
            </a:r>
            <a:r>
              <a:rPr lang="fr-FR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fr-FR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fr-FR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fr-FR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fr-FR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 = 10;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"Before function call, a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changeValue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(a);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ส่งตัวแปรแบบอ้างอิง</a:t>
            </a:r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"After function call, a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226AF3-6CAC-4B5D-AFE2-EEC38738A848}"/>
              </a:ext>
            </a:extLst>
          </p:cNvPr>
          <p:cNvSpPr/>
          <p:nvPr/>
        </p:nvSpPr>
        <p:spPr>
          <a:xfrm>
            <a:off x="571500" y="1827108"/>
            <a:ext cx="5084424" cy="393338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Call by Value</a:t>
            </a:r>
            <a:endParaRPr lang="en-US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changeValue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= 100;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เปลี่ยนค่าเฉพาะในฟังก์ชัน</a:t>
            </a:r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cout </a:t>
            </a:r>
            <a:r>
              <a:rPr lang="fr-FR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"Inside </a:t>
            </a:r>
            <a:r>
              <a:rPr lang="fr-FR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fr-FR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x = "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fr-FR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th-TH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a = 10;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"Before function call, a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changeValue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(a);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ส่งค่า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 </a:t>
            </a:r>
            <a:r>
              <a:rPr lang="th-TH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ไปแบบ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copy</a:t>
            </a:r>
            <a:endParaRPr lang="en-US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"After function call, a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491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571500" y="571500"/>
            <a:ext cx="116014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150" b="1" dirty="0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Call by Value</a:t>
            </a:r>
            <a:r>
              <a:rPr lang="en-US" sz="3200" dirty="0">
                <a:ea typeface="Sarabun"/>
              </a:rPr>
              <a:t> </a:t>
            </a:r>
            <a:r>
              <a:rPr lang="en-US" sz="3150" b="1" i="0" u="none" strike="noStrike" cap="none" dirty="0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and Call by Reference</a:t>
            </a:r>
            <a:endParaRPr dirty="0"/>
          </a:p>
        </p:txBody>
      </p:sp>
      <p:sp>
        <p:nvSpPr>
          <p:cNvPr id="225" name="Google Shape;225;p22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226AF3-6CAC-4B5D-AFE2-EEC38738A848}"/>
              </a:ext>
            </a:extLst>
          </p:cNvPr>
          <p:cNvSpPr/>
          <p:nvPr/>
        </p:nvSpPr>
        <p:spPr>
          <a:xfrm>
            <a:off x="628008" y="1385374"/>
            <a:ext cx="5084424" cy="5226046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Call by Value</a:t>
            </a:r>
            <a:endParaRPr lang="en-US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swap(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temp =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= temp;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แสดงค่าในฟังก์ชัน</a:t>
            </a:r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"Inside function (after swap):"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", b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th-TH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a = 10, b = 20;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"Before swap:"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", b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b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swap(a, b);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ส่งค่าแบบ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copy (Call by Value)</a:t>
            </a:r>
            <a:endParaRPr lang="en-US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"After swap (in main):"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", b = "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b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sz="12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3F245-9D7D-4FB5-9D1D-91699E87DA69}"/>
              </a:ext>
            </a:extLst>
          </p:cNvPr>
          <p:cNvSpPr/>
          <p:nvPr/>
        </p:nvSpPr>
        <p:spPr>
          <a:xfrm>
            <a:off x="5998502" y="1477707"/>
            <a:ext cx="6096000" cy="5133713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Call by Reference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swap(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temp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= temp;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 = 10, b = 20;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"Before swap:"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", b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b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swap(a, b);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เรียกแบบ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</a:t>
            </a: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"After swap:"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", b =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b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514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50008"/>
            <a:ext cx="5286375" cy="26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450008"/>
            <a:ext cx="5286375" cy="298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Common Errors in Functions</a:t>
            </a: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866775" y="2745283"/>
            <a:ext cx="4930616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Syntax Errors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6629400" y="2745283"/>
            <a:ext cx="4930616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Logic Errors</a:t>
            </a:r>
            <a:endParaRPr/>
          </a:p>
        </p:txBody>
      </p:sp>
      <p:pic>
        <p:nvPicPr>
          <p:cNvPr id="256" name="Google Shape;256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802433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1343025" y="3240583"/>
            <a:ext cx="42195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ลืมประกาศ Prototype ก่อนเรียกใช้งาน</a:t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1343025" y="3749129"/>
            <a:ext cx="4219575" cy="37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ลืม return ในฟังก์ชันที่ไม่ใช่ void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1343025" y="4268688"/>
            <a:ext cx="4219575" cy="37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void function แต่ดันใส่ return value;</a:t>
            </a:r>
            <a:endParaRPr/>
          </a:p>
        </p:txBody>
      </p:sp>
      <p:pic>
        <p:nvPicPr>
          <p:cNvPr id="260" name="Google Shape;260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9400" y="2802433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/>
          <p:cNvSpPr txBox="1"/>
          <p:nvPr/>
        </p:nvSpPr>
        <p:spPr>
          <a:xfrm>
            <a:off x="7105650" y="3240583"/>
            <a:ext cx="42195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ส่ง Parameter ผิดลำดับ หรือผิด Type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7105650" y="3749129"/>
            <a:ext cx="421957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เข้าใจผิดระหว่าง Pass by Value และ Reference (ค่าไม่เปลี่ยนตามที่คิด)</a:t>
            </a:r>
            <a:endParaRPr/>
          </a:p>
        </p:txBody>
      </p:sp>
      <p:sp>
        <p:nvSpPr>
          <p:cNvPr id="263" name="Google Shape;263;p24"/>
          <p:cNvSpPr txBox="1"/>
          <p:nvPr/>
        </p:nvSpPr>
        <p:spPr>
          <a:xfrm>
            <a:off x="7105650" y="4623345"/>
            <a:ext cx="42195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ประกาศตัวแปร Local ซ้ำซ้อน</a:t>
            </a:r>
            <a:endParaRPr/>
          </a:p>
        </p:txBody>
      </p:sp>
      <p:pic>
        <p:nvPicPr>
          <p:cNvPr id="264" name="Google Shape;264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3240583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3749129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4268688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9900" y="3240583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9900" y="3749129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9900" y="4623345"/>
            <a:ext cx="1143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16217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Introduction to Functions (</a:t>
            </a:r>
            <a:r>
              <a:rPr lang="en-US" sz="3600" b="0" i="0" u="none" strike="noStrike" cap="none" dirty="0" err="1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บทนำ</a:t>
            </a:r>
            <a:r>
              <a:rPr lang="en-US" sz="3600" b="0" i="0" u="none" strike="noStrike" cap="none" dirty="0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)</a:t>
            </a:r>
            <a:endParaRPr dirty="0"/>
          </a:p>
        </p:txBody>
      </p:sp>
      <p:sp>
        <p:nvSpPr>
          <p:cNvPr id="100" name="Google Shape;100;p14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71500" y="2409229"/>
            <a:ext cx="555069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563EB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What is a function?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71500" y="3075979"/>
            <a:ext cx="5286375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ฟังก์ชัน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คือ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"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โปรแกรมย่อย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" (Subroutine)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ที่ถูกออกแบบมาเพื่อทำงานเฉพาะอย่าง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โดยรับค่าข้อมูลเข้า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(Input)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นำไปประมวลผล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(Process)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และส่งค่าผลลัพธ์กลับออกมา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(Output)</a:t>
            </a:r>
            <a:endParaRPr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1047750" y="4291012"/>
            <a:ext cx="48101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Modularity: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แบ่งโปรแกรมใหญ่เป็นส่วนย่อยๆ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047750" y="4769048"/>
            <a:ext cx="48101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Reusability: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เขียนครั้งเดียว เรียกใช้ได้หลายครั้ง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1047750" y="5247084"/>
            <a:ext cx="48101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Maintenance: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แก้ไขง่าย ตรวจสอบง่าย</a:t>
            </a:r>
            <a:endParaRPr/>
          </a:p>
        </p:txBody>
      </p:sp>
      <p:pic>
        <p:nvPicPr>
          <p:cNvPr id="107" name="Google Shape;107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310062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788098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5266134"/>
            <a:ext cx="2095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878187"/>
            <a:ext cx="3492549" cy="213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878187"/>
            <a:ext cx="3492549" cy="213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878187"/>
            <a:ext cx="3492549" cy="213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6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Coding Laboratory Exercises</a:t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857250" y="3211562"/>
            <a:ext cx="2921049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075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002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Calculate Area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857250" y="3725912"/>
            <a:ext cx="2921049" cy="82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เขียนฟังก์ชัน circleArea(radius) และ rectArea(width, height) เพื่อคำนวณพื้นที่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4635549" y="3211562"/>
            <a:ext cx="2921049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002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Find Maximum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4635549" y="3725912"/>
            <a:ext cx="2921049" cy="5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เขียนฟังก์ชัน maxOfThree(a, b, c) คืนค่าตัวเลขที่มากที่สุดจาก 3 จำนวน</a:t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8413849" y="3211562"/>
            <a:ext cx="2921049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002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Swap Function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8413849" y="3725912"/>
            <a:ext cx="2921049" cy="824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ทดลองเขียนฟังก์ชัน swap(x, y) แบบ Pass by Value เทียบกับ Pass by Reference</a:t>
            </a:r>
            <a:endParaRPr/>
          </a:p>
        </p:txBody>
      </p:sp>
      <p:pic>
        <p:nvPicPr>
          <p:cNvPr id="305" name="Google Shape;305;p2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4671" y="3221087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81562" y="3221087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91562" y="3221087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593776"/>
            <a:ext cx="2547937" cy="294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5187" y="2593776"/>
            <a:ext cx="2547937" cy="294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2593776"/>
            <a:ext cx="2547937" cy="294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2562" y="2593776"/>
            <a:ext cx="2547937" cy="294679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3. Special Types of Functions</a:t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1430416" y="3603426"/>
            <a:ext cx="830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Inline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883443" y="4365426"/>
            <a:ext cx="19240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แทรกโค้ดเพื่อความเร็ว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3959066" y="3603426"/>
            <a:ext cx="14401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Recursive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3893343" y="4365426"/>
            <a:ext cx="15716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ฟังก์ชันเรียกตัวเอง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6597729" y="3603426"/>
            <a:ext cx="18302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Overloading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6534150" y="4365426"/>
            <a:ext cx="1957387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ชื่อซ้ำ แต่พารามิเตอร์ต่าง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9756457" y="3603426"/>
            <a:ext cx="11801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Lambda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9367837" y="4365426"/>
            <a:ext cx="1957387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ฟังก์ชันไม่มีชื่อ (Anonymous)</a:t>
            </a:r>
            <a:endParaRPr/>
          </a:p>
        </p:txBody>
      </p:sp>
      <p:pic>
        <p:nvPicPr>
          <p:cNvPr id="236" name="Google Shape;236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6868" y="290810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50556" y="290810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4243" y="290810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46506" y="2908101"/>
            <a:ext cx="4000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3562350"/>
            <a:ext cx="52863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Inline Functions</a:t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571500" y="2572047"/>
            <a:ext cx="555069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Concept &amp; Syntax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571500" y="3238797"/>
            <a:ext cx="5286375" cy="35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ใช้คีย์เวิร์ด inline หน้าฟังก์ชัน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571500" y="3802558"/>
            <a:ext cx="5286375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คอมไพเลอร์จะนำโค้ดในฟังก์ชันไป "แปะ" (Expand) ณ จุดที่เรียกใช้ แทนการกระโดดไปทำงานที่ฟังก์ชัน (Function Call Overhead)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571500" y="5017591"/>
            <a:ext cx="528637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1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* เหมาะกับฟังก์ชันสั้นๆ ที่ถูกเรียกบ่อยๆ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7BE3F85-3DC2-4B44-9CC5-AAA00E0B4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580" y="1148138"/>
            <a:ext cx="5527496" cy="1752600"/>
          </a:xfrm>
          <a:ln w="19050">
            <a:solidFill>
              <a:schemeClr val="tx1"/>
            </a:solidFill>
            <a:prstDash val="dash"/>
          </a:ln>
        </p:spPr>
        <p:txBody>
          <a:bodyPr>
            <a:normAutofit fontScale="62500" lnSpcReduction="20000"/>
          </a:bodyPr>
          <a:lstStyle/>
          <a:p>
            <a:pPr algn="l"/>
            <a:r>
              <a:rPr lang="th-TH" dirty="0">
                <a:solidFill>
                  <a:schemeClr val="tx1"/>
                </a:solidFill>
              </a:rPr>
              <a:t>โครงสร้าง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inline </a:t>
            </a:r>
            <a:r>
              <a:rPr lang="en-US" dirty="0" err="1">
                <a:solidFill>
                  <a:schemeClr val="tx1"/>
                </a:solidFill>
              </a:rPr>
              <a:t>return_type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function_name</a:t>
            </a:r>
            <a:r>
              <a:rPr lang="en-US" dirty="0">
                <a:solidFill>
                  <a:schemeClr val="tx1"/>
                </a:solidFill>
              </a:rPr>
              <a:t>(parameters) {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// code block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return value; // (optional)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}</a:t>
            </a:r>
            <a:endParaRPr lang="th-TH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43FC8E-1738-4EC6-9A4C-63132A559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414941"/>
              </p:ext>
            </p:extLst>
          </p:nvPr>
        </p:nvGraphicFramePr>
        <p:xfrm>
          <a:off x="6277510" y="197946"/>
          <a:ext cx="5593320" cy="654519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5593320">
                  <a:extLst>
                    <a:ext uri="{9D8B030D-6E8A-4147-A177-3AD203B41FA5}">
                      <a16:colId xmlns:a16="http://schemas.microsoft.com/office/drawing/2014/main" val="2479760174"/>
                    </a:ext>
                  </a:extLst>
                </a:gridCol>
              </a:tblGrid>
              <a:tr h="45259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th-TH" sz="1200" kern="0" dirty="0">
                          <a:effectLst/>
                        </a:rPr>
                        <a:t>รายละเอียดของแต่ละส่วน: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45720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inline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คำสั่ง</a:t>
                      </a:r>
                      <a:r>
                        <a:rPr lang="en-US" sz="1200" kern="0" dirty="0">
                          <a:effectLst/>
                        </a:rPr>
                        <a:t> inline </a:t>
                      </a:r>
                      <a:r>
                        <a:rPr lang="th-TH" sz="1200" kern="0" dirty="0">
                          <a:effectLst/>
                        </a:rPr>
                        <a:t>บอกคอมไพเลอร์ให้ขยายโค้ดของฟังก์ชันโดยตรงในที่ที่ฟังก์ชันถูกเรียกใช้งาน แทนที่จะเรียกไปยังตำแหน่งหน่วยความจำของฟังก์ชันนั้น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เหมาะสำหรับฟังก์ชันขนาดเล็กที่เรียกใช้งานบ่อย เพื่อประหยัดค่าใช้จ่ายในการเรียกฟังก์ชัน (ลด </a:t>
                      </a:r>
                      <a:r>
                        <a:rPr lang="en-US" sz="1200" kern="0" dirty="0">
                          <a:effectLst/>
                        </a:rPr>
                        <a:t>Overhead)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457200" algn="l"/>
                        </a:tabLst>
                      </a:pPr>
                      <a:r>
                        <a:rPr lang="en-US" sz="1200" kern="0" dirty="0" err="1">
                          <a:effectLst/>
                        </a:rPr>
                        <a:t>return_type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ประเภทของค่าที่ฟังก์ชันจะคืนค่าให้กับผู้เรียกใช้ เช่น</a:t>
                      </a:r>
                      <a:r>
                        <a:rPr lang="en-US" sz="1200" kern="0" dirty="0">
                          <a:effectLst/>
                        </a:rPr>
                        <a:t> int, float, void, </a:t>
                      </a:r>
                      <a:r>
                        <a:rPr lang="th-TH" sz="1200" kern="0" dirty="0">
                          <a:effectLst/>
                        </a:rPr>
                        <a:t>เป็นต้น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ถ้าไม่มีค่าคืนกลับ ให้ใช้</a:t>
                      </a:r>
                      <a:r>
                        <a:rPr lang="en-US" sz="1200" kern="0" dirty="0">
                          <a:effectLst/>
                        </a:rPr>
                        <a:t> void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457200" algn="l"/>
                        </a:tabLst>
                      </a:pPr>
                      <a:r>
                        <a:rPr lang="en-US" sz="1200" kern="0" dirty="0" err="1">
                          <a:effectLst/>
                        </a:rPr>
                        <a:t>function_name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ชื่อของฟังก์ชันที่อธิบายการทำงาน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ใช้สำหรับเรียกฟังก์ชันจากส่วนอื่นของโปรแกรม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45720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parameters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พารามิเตอร์คือค่าที่ส่งเข้ามาในฟังก์ชันเพื่อใช้ในการประมวลผล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สามารถมีได้หลายตัว เช่น</a:t>
                      </a:r>
                      <a:r>
                        <a:rPr lang="en-US" sz="1200" kern="0" dirty="0">
                          <a:effectLst/>
                        </a:rPr>
                        <a:t> (int x, double y) </a:t>
                      </a:r>
                      <a:r>
                        <a:rPr lang="th-TH" sz="1200" kern="0" dirty="0">
                          <a:effectLst/>
                        </a:rPr>
                        <a:t>หรือไม่มีพารามิเตอร์เลยก็ได้</a:t>
                      </a:r>
                      <a:r>
                        <a:rPr lang="en-US" sz="1200" kern="0" dirty="0">
                          <a:effectLst/>
                        </a:rPr>
                        <a:t> ( )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45720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code block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ชุดคำสั่งที่ต้องการให้ฟังก์ชันทำงาน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อยู่ภายใน</a:t>
                      </a:r>
                      <a:r>
                        <a:rPr lang="en-US" sz="1200" kern="0" dirty="0">
                          <a:effectLst/>
                        </a:rPr>
                        <a:t> {}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45720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return value (</a:t>
                      </a:r>
                      <a:r>
                        <a:rPr lang="th-TH" sz="1200" kern="0" dirty="0">
                          <a:effectLst/>
                        </a:rPr>
                        <a:t>ถ้ามี)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ใช้คำสั่ง</a:t>
                      </a:r>
                      <a:r>
                        <a:rPr lang="en-US" sz="1200" kern="0" dirty="0">
                          <a:effectLst/>
                        </a:rPr>
                        <a:t> return </a:t>
                      </a:r>
                      <a:r>
                        <a:rPr lang="th-TH" sz="1200" kern="0" dirty="0">
                          <a:effectLst/>
                        </a:rPr>
                        <a:t>เพื่อคืนค่ากลับไปยังจุดที่เรียกใช้งาน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th-TH" sz="1200" kern="0" dirty="0">
                          <a:effectLst/>
                        </a:rPr>
                        <a:t>ถ้า</a:t>
                      </a:r>
                      <a:r>
                        <a:rPr lang="en-US" sz="1200" kern="0" dirty="0">
                          <a:effectLst/>
                        </a:rPr>
                        <a:t> </a:t>
                      </a:r>
                      <a:r>
                        <a:rPr lang="en-US" sz="1200" kern="0" dirty="0" err="1">
                          <a:effectLst/>
                        </a:rPr>
                        <a:t>return_type</a:t>
                      </a:r>
                      <a:r>
                        <a:rPr lang="en-US" sz="1200" kern="0" dirty="0">
                          <a:effectLst/>
                        </a:rPr>
                        <a:t> </a:t>
                      </a:r>
                      <a:r>
                        <a:rPr lang="th-TH" sz="1200" kern="0" dirty="0">
                          <a:effectLst/>
                        </a:rPr>
                        <a:t>เป็น</a:t>
                      </a:r>
                      <a:r>
                        <a:rPr lang="en-US" sz="1200" kern="0" dirty="0">
                          <a:effectLst/>
                        </a:rPr>
                        <a:t> void </a:t>
                      </a:r>
                      <a:r>
                        <a:rPr lang="th-TH" sz="1200" kern="0" dirty="0">
                          <a:effectLst/>
                        </a:rPr>
                        <a:t>ไม่จำเป็นต้องมี</a:t>
                      </a:r>
                      <a:r>
                        <a:rPr lang="en-US" sz="1200" kern="0" dirty="0">
                          <a:effectLst/>
                        </a:rPr>
                        <a:t> return</a:t>
                      </a:r>
                      <a:endParaRPr lang="en-US" sz="12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919" marR="33919" marT="0" marB="0"/>
                </a:tc>
                <a:extLst>
                  <a:ext uri="{0D108BD9-81ED-4DB2-BD59-A6C34878D82A}">
                    <a16:rowId xmlns:a16="http://schemas.microsoft.com/office/drawing/2014/main" val="251428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48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1CFE09-8E3A-45D6-B5B9-AAED97B6CE69}"/>
              </a:ext>
            </a:extLst>
          </p:cNvPr>
          <p:cNvSpPr/>
          <p:nvPr/>
        </p:nvSpPr>
        <p:spPr>
          <a:xfrm>
            <a:off x="924674" y="752300"/>
            <a:ext cx="6796356" cy="4616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#include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&lt;iostream&gt;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using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std;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inline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square(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x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x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*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x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inline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void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printMessage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()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"This is an inline function."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inline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multiply(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double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*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main()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"Square of 4: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square(4)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printMessage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();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"Product: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multiply(2.5, 4.1)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0;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0634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910905"/>
            <a:ext cx="130302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Recursive Functions (ฟังก์ชันเวียนเกิด)</a:t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684516" y="1835497"/>
            <a:ext cx="116205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คือฟังก์ชันที่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"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เรียกใช้งานตัวเอง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"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ซ้ำๆ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เพื่อแก้ปัญหาที่ซับซ้อนโดยแบ่งเป็นปัญหาย่อย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520073-C21B-42F8-85F6-9F5E73ADB38B}"/>
              </a:ext>
            </a:extLst>
          </p:cNvPr>
          <p:cNvSpPr/>
          <p:nvPr/>
        </p:nvSpPr>
        <p:spPr>
          <a:xfrm>
            <a:off x="1510301" y="2810346"/>
            <a:ext cx="7294652" cy="296594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 err="1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return_type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function_name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(parameters) {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    if (</a:t>
            </a:r>
            <a:r>
              <a:rPr lang="en-US" sz="2000" kern="100" dirty="0" err="1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base_condition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) {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        return </a:t>
            </a:r>
            <a:r>
              <a:rPr lang="en-US" sz="2000" kern="100" dirty="0" err="1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base_value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; // </a:t>
            </a:r>
            <a:r>
              <a:rPr lang="th-TH" sz="28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กรณีสิ้นสุด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    }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    return </a:t>
            </a:r>
            <a:r>
              <a:rPr lang="en-US" sz="2000" kern="100" dirty="0" err="1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function_name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(</a:t>
            </a:r>
            <a:r>
              <a:rPr lang="en-US" sz="2000" kern="100" dirty="0" err="1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updated_parameters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); // </a:t>
            </a:r>
            <a:r>
              <a:rPr lang="th-TH" sz="2800" kern="1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เรียกตัวเอง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th-TH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Recursive Functions (ฟังก์ชันเวียนเกิด)</a:t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5DBB7-8433-4DEB-ADE2-72884C20ACA3}"/>
              </a:ext>
            </a:extLst>
          </p:cNvPr>
          <p:cNvSpPr/>
          <p:nvPr/>
        </p:nvSpPr>
        <p:spPr>
          <a:xfrm>
            <a:off x="2071527" y="2005738"/>
            <a:ext cx="6096000" cy="3806170"/>
          </a:xfrm>
          <a:prstGeom prst="rect">
            <a:avLst/>
          </a:prstGeom>
          <a:ln w="12700">
            <a:solidFill>
              <a:schemeClr val="tx1"/>
            </a:solidFill>
            <a:prstDash val="lgDash"/>
          </a:ln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#include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&lt;iostream&gt;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using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std;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factorial(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if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== 0)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1;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Angsana New" panose="02020603050405020304" pitchFamily="18" charset="-34"/>
              </a:rPr>
              <a:t>เงื่อนไขหยุด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* factorial(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- 1);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Angsana New" panose="02020603050405020304" pitchFamily="18" charset="-34"/>
              </a:rPr>
              <a:t>เรียกตัวเอง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main()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"Factorial of 5: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factorial(5)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0;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167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3562350"/>
            <a:ext cx="52863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4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Function Overloading</a:t>
            </a:r>
            <a:endParaRPr/>
          </a:p>
        </p:txBody>
      </p:sp>
      <p:sp>
        <p:nvSpPr>
          <p:cNvPr id="268" name="Google Shape;268;p24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571500" y="2853928"/>
            <a:ext cx="555069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Same Name, Different Parameters</a:t>
            </a:r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571500" y="3520678"/>
            <a:ext cx="52863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เราสามารถตั้งชื่อฟังก์ชันซ้ำกันได้ หาก </a:t>
            </a:r>
            <a:r>
              <a:rPr lang="en-US" sz="16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Parameter List</a:t>
            </a: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ต่างกัน (จำนวน หรือ ชนิดข้อมูล)</a:t>
            </a:r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571500" y="4400550"/>
            <a:ext cx="52863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คอมไพเลอร์จะเลือกฟังก์ชันที่เหมาะสมเอง (Polymorphism เบื้องต้น)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Function Overloading</a:t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571500" y="2138362"/>
            <a:ext cx="528637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Definition: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การสร้างฟังก์ชันที่มี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ชื่อเหมือนกัน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แต่มี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พารามิเตอร์ต่างกัน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(จำนวนหรือชนิดข้อมูลต่างกัน)</a:t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571500" y="3098303"/>
            <a:ext cx="528637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Compiler จะเลือกเรียกฟังก์ชันที่เหมาะสมที่สุดตาม Arguments ที่ส่งไป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962" y="4184307"/>
            <a:ext cx="52863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Lambda Expressions (C++11)</a:t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555875" y="1714500"/>
            <a:ext cx="555069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Anonymous Function</a:t>
            </a:r>
            <a:endParaRPr dirty="0"/>
          </a:p>
        </p:txBody>
      </p:sp>
      <p:sp>
        <p:nvSpPr>
          <p:cNvPr id="281" name="Google Shape;281;p25"/>
          <p:cNvSpPr txBox="1"/>
          <p:nvPr/>
        </p:nvSpPr>
        <p:spPr>
          <a:xfrm>
            <a:off x="555875" y="2381250"/>
            <a:ext cx="5286375" cy="68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ฟังก์ชันที่ไม่มีชื่อ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เขียนแทรกในบรรทัดได้เลย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มักใช้กับ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Algorithm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เช่น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sort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หรือ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for_each</a:t>
            </a:r>
            <a:endParaRPr dirty="0"/>
          </a:p>
        </p:txBody>
      </p:sp>
      <p:sp>
        <p:nvSpPr>
          <p:cNvPr id="282" name="Google Shape;282;p25"/>
          <p:cNvSpPr txBox="1"/>
          <p:nvPr/>
        </p:nvSpPr>
        <p:spPr>
          <a:xfrm>
            <a:off x="555875" y="3280172"/>
            <a:ext cx="5286375" cy="35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Syntax: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[capture](params){ body }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50F79F-FCF2-4EB0-9E1D-2DA2124819F6}"/>
              </a:ext>
            </a:extLst>
          </p:cNvPr>
          <p:cNvSpPr/>
          <p:nvPr/>
        </p:nvSpPr>
        <p:spPr>
          <a:xfrm>
            <a:off x="5796337" y="1915109"/>
            <a:ext cx="6096000" cy="100848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[ </a:t>
            </a:r>
            <a:r>
              <a:rPr lang="en-US" kern="100" dirty="0" err="1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capture_list</a:t>
            </a:r>
            <a:r>
              <a:rPr lang="en-US" kern="100" dirty="0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 ] ( parameters ) -&gt; </a:t>
            </a:r>
            <a:r>
              <a:rPr lang="en-US" kern="100" dirty="0" err="1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return_type</a:t>
            </a:r>
            <a:r>
              <a:rPr lang="en-US" kern="100" dirty="0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 {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    // code block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dirty="0">
                <a:latin typeface="TH SarabunPSK" panose="020B0500040200020003" pitchFamily="34" charset="-34"/>
                <a:ea typeface="Aptos" panose="020B0004020202020204" pitchFamily="34" charset="0"/>
              </a:rPr>
              <a:t>};</a:t>
            </a:r>
            <a:endParaRPr lang="th-TH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145208"/>
            <a:ext cx="3492549" cy="359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145208"/>
            <a:ext cx="3492549" cy="359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8099" y="2145208"/>
            <a:ext cx="3492549" cy="359628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Motivation: Why Use Functions?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84223" y="3192958"/>
            <a:ext cx="306710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Code Reusability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857250" y="3764458"/>
            <a:ext cx="2921049" cy="1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เขียนครั้งเดียว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เรียกใช้ได้หลายครั้ง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(Write once, use many times)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ช่วยลดความซ้ำซ้อนของโค้ด</a:t>
            </a:r>
            <a:endParaRPr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4562523" y="3192958"/>
            <a:ext cx="306710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Reduce Complexity</a:t>
            </a: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4635549" y="3764458"/>
            <a:ext cx="2921049" cy="109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แบ่งโปรแกรมใหญ่เป็นส่วนย่อยๆ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(Divide and Conquer)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ทำให้จัดการและแก้ไขได้ง่ายขึ้น</a:t>
            </a:r>
            <a:endParaRPr dirty="0"/>
          </a:p>
        </p:txBody>
      </p:sp>
      <p:sp>
        <p:nvSpPr>
          <p:cNvPr id="103" name="Google Shape;103;p14"/>
          <p:cNvSpPr txBox="1"/>
          <p:nvPr/>
        </p:nvSpPr>
        <p:spPr>
          <a:xfrm>
            <a:off x="8340822" y="3192958"/>
            <a:ext cx="306710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Sarabun"/>
                <a:ea typeface="Sarabun"/>
                <a:cs typeface="Sarabun"/>
                <a:sym typeface="Sarabun"/>
              </a:rPr>
              <a:t>Improve Readability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413849" y="3764458"/>
            <a:ext cx="2921049" cy="1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โค้ดอ่านง่ายขึ้น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เป็นระเบียบ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(Structured)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และง่ายต่อการตรวจสอบข้อผิดพลาด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(Debugging)</a:t>
            </a:r>
            <a:endParaRPr dirty="0"/>
          </a:p>
        </p:txBody>
      </p:sp>
      <p:pic>
        <p:nvPicPr>
          <p:cNvPr id="105" name="Google Shape;10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89100" y="249763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249763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17124" y="2497633"/>
            <a:ext cx="514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Lambda Expressions (C++11)</a:t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085110-27E0-4B4F-B554-DAA87B955754}"/>
              </a:ext>
            </a:extLst>
          </p:cNvPr>
          <p:cNvSpPr/>
          <p:nvPr/>
        </p:nvSpPr>
        <p:spPr>
          <a:xfrm>
            <a:off x="1876318" y="3086450"/>
            <a:ext cx="8058363" cy="3479671"/>
          </a:xfrm>
          <a:prstGeom prst="rect">
            <a:avLst/>
          </a:prstGeom>
          <a:ln w="12700"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#include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&lt;iostream&gt;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using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std;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main()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auto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add =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) -&gt;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int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a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+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b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};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cout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"Sum using Lambda: "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add(3, 5)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&lt;&lt;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endl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return</a:t>
            </a: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 0;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scadia Mono" panose="020B0609020000020004" pitchFamily="49" charset="0"/>
                <a:ea typeface="Aptos" panose="020B0004020202020204" pitchFamily="34" charset="0"/>
                <a:cs typeface="Cordia New" panose="020B0304020202020204" pitchFamily="34" charset="-34"/>
              </a:rPr>
              <a:t>}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3D981A-A4BA-4600-8A24-8B99EFD5B4BE}"/>
              </a:ext>
            </a:extLst>
          </p:cNvPr>
          <p:cNvSpPr/>
          <p:nvPr/>
        </p:nvSpPr>
        <p:spPr>
          <a:xfrm>
            <a:off x="1876318" y="1678020"/>
            <a:ext cx="6096000" cy="131318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[ </a:t>
            </a:r>
            <a:r>
              <a:rPr lang="en-US" sz="2000" kern="100" dirty="0" err="1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capture_list</a:t>
            </a:r>
            <a:r>
              <a:rPr lang="en-US" sz="2000" kern="100" dirty="0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 ] ( parameters ) -&gt; </a:t>
            </a:r>
            <a:r>
              <a:rPr lang="en-US" sz="2000" kern="100" dirty="0" err="1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return_type</a:t>
            </a:r>
            <a:r>
              <a:rPr lang="en-US" sz="2000" kern="100" dirty="0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 {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>
                <a:latin typeface="TH SarabunPSK" panose="020B0500040200020003" pitchFamily="34" charset="-34"/>
                <a:ea typeface="Aptos" panose="020B0004020202020204" pitchFamily="34" charset="0"/>
                <a:cs typeface="Cordia New" panose="020B0304020202020204" pitchFamily="34" charset="-34"/>
              </a:rPr>
              <a:t>    // code block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sz="2000" dirty="0">
                <a:latin typeface="TH SarabunPSK" panose="020B0500040200020003" pitchFamily="34" charset="-34"/>
                <a:ea typeface="Aptos" panose="020B0004020202020204" pitchFamily="34" charset="0"/>
              </a:rPr>
              <a:t>};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151113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130921"/>
            <a:ext cx="3492549" cy="294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130921"/>
            <a:ext cx="3492549" cy="294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8099" y="2130921"/>
            <a:ext cx="3492549" cy="294679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0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Summary (สรุปบทเรียน)</a:t>
            </a:r>
            <a:endParaRPr/>
          </a:p>
        </p:txBody>
      </p:sp>
      <p:sp>
        <p:nvSpPr>
          <p:cNvPr id="362" name="Google Shape;362;p30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1707624" y="3140571"/>
            <a:ext cx="12201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Modular</a:t>
            </a:r>
            <a:endParaRPr/>
          </a:p>
        </p:txBody>
      </p:sp>
      <p:sp>
        <p:nvSpPr>
          <p:cNvPr id="365" name="Google Shape;365;p30"/>
          <p:cNvSpPr txBox="1"/>
          <p:nvPr/>
        </p:nvSpPr>
        <p:spPr>
          <a:xfrm>
            <a:off x="866775" y="3902571"/>
            <a:ext cx="29019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ฟังก์ชันช่วยให้โค้ดเป็นระเบียบ แก้ไขง่าย</a:t>
            </a:r>
            <a:endParaRPr/>
          </a:p>
        </p:txBody>
      </p:sp>
      <p:sp>
        <p:nvSpPr>
          <p:cNvPr id="366" name="Google Shape;366;p30"/>
          <p:cNvSpPr txBox="1"/>
          <p:nvPr/>
        </p:nvSpPr>
        <p:spPr>
          <a:xfrm>
            <a:off x="4910851" y="3140571"/>
            <a:ext cx="23702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Standard &amp; User</a:t>
            </a:r>
            <a:endParaRPr/>
          </a:p>
        </p:txBody>
      </p:sp>
      <p:sp>
        <p:nvSpPr>
          <p:cNvPr id="367" name="Google Shape;367;p30"/>
          <p:cNvSpPr txBox="1"/>
          <p:nvPr/>
        </p:nvSpPr>
        <p:spPr>
          <a:xfrm>
            <a:off x="4645074" y="3902571"/>
            <a:ext cx="29019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เลือกใช้ของที่มีอยู่ก่อน ถ้าไม่มีจึงสร้างเอง</a:t>
            </a:r>
            <a:endParaRPr/>
          </a:p>
        </p:txBody>
      </p:sp>
      <p:sp>
        <p:nvSpPr>
          <p:cNvPr id="368" name="Google Shape;368;p30"/>
          <p:cNvSpPr txBox="1"/>
          <p:nvPr/>
        </p:nvSpPr>
        <p:spPr>
          <a:xfrm>
            <a:off x="9134207" y="3140571"/>
            <a:ext cx="148018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Advanced</a:t>
            </a:r>
            <a:endParaRPr/>
          </a:p>
        </p:txBody>
      </p:sp>
      <p:sp>
        <p:nvSpPr>
          <p:cNvPr id="369" name="Google Shape;369;p30"/>
          <p:cNvSpPr txBox="1"/>
          <p:nvPr/>
        </p:nvSpPr>
        <p:spPr>
          <a:xfrm>
            <a:off x="8423374" y="3902571"/>
            <a:ext cx="29019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เลือกใช้ Inline, Recursion ตามความเหมาะสมของโจทย์</a:t>
            </a:r>
            <a:endParaRPr/>
          </a:p>
        </p:txBody>
      </p:sp>
      <p:pic>
        <p:nvPicPr>
          <p:cNvPr id="370" name="Google Shape;370;p3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89100" y="244524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244524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17124" y="2445246"/>
            <a:ext cx="514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147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/>
        </p:nvSpPr>
        <p:spPr>
          <a:xfrm>
            <a:off x="4745831" y="1082278"/>
            <a:ext cx="2700337" cy="7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Summary</a:t>
            </a:r>
            <a:endParaRPr/>
          </a:p>
        </p:txBody>
      </p:sp>
      <p:sp>
        <p:nvSpPr>
          <p:cNvPr id="314" name="Google Shape;314;p27"/>
          <p:cNvSpPr txBox="1"/>
          <p:nvPr/>
        </p:nvSpPr>
        <p:spPr>
          <a:xfrm>
            <a:off x="5876925" y="5181451"/>
            <a:ext cx="254788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Q&amp;A</a:t>
            </a:r>
            <a:endParaRPr dirty="0"/>
          </a:p>
        </p:txBody>
      </p:sp>
      <p:sp>
        <p:nvSpPr>
          <p:cNvPr id="315" name="Google Shape;315;p27"/>
          <p:cNvSpPr txBox="1"/>
          <p:nvPr/>
        </p:nvSpPr>
        <p:spPr>
          <a:xfrm>
            <a:off x="3290887" y="2385268"/>
            <a:ext cx="60864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Function ช่วยให้โค้ดเป็นระเบียบ อ่านง่าย และนำกลับมาใช้ใหม่ได้</a:t>
            </a:r>
            <a:endParaRPr/>
          </a:p>
        </p:txBody>
      </p:sp>
      <p:sp>
        <p:nvSpPr>
          <p:cNvPr id="316" name="Google Shape;316;p27"/>
          <p:cNvSpPr txBox="1"/>
          <p:nvPr/>
        </p:nvSpPr>
        <p:spPr>
          <a:xfrm>
            <a:off x="3290887" y="2893814"/>
            <a:ext cx="60864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เข้าใจความต่างของ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Pass by Value</a:t>
            </a:r>
            <a:r>
              <a:rPr lang="en-US" sz="18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vs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Reference</a:t>
            </a:r>
            <a:endParaRPr/>
          </a:p>
        </p:txBody>
      </p:sp>
      <p:sp>
        <p:nvSpPr>
          <p:cNvPr id="317" name="Google Shape;317;p27"/>
          <p:cNvSpPr txBox="1"/>
          <p:nvPr/>
        </p:nvSpPr>
        <p:spPr>
          <a:xfrm>
            <a:off x="3290887" y="3402359"/>
            <a:ext cx="60864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Overloading</a:t>
            </a:r>
            <a:r>
              <a:rPr lang="en-US" sz="18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คือชื่อเหมือนแต่พารามิเตอร์ต่าง</a:t>
            </a:r>
            <a:endParaRPr/>
          </a:p>
        </p:txBody>
      </p:sp>
      <p:sp>
        <p:nvSpPr>
          <p:cNvPr id="318" name="Google Shape;318;p27"/>
          <p:cNvSpPr txBox="1"/>
          <p:nvPr/>
        </p:nvSpPr>
        <p:spPr>
          <a:xfrm>
            <a:off x="3290887" y="3910905"/>
            <a:ext cx="60864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เตรียมตัวทำ Lab และฝึกเขียนโค้ดให้คล่อง!</a:t>
            </a:r>
            <a:endParaRPr/>
          </a:p>
        </p:txBody>
      </p:sp>
      <p:pic>
        <p:nvPicPr>
          <p:cNvPr id="319" name="Google Shape;319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5137" y="2385268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5137" y="2893814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5137" y="3402359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5137" y="3910905"/>
            <a:ext cx="1143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439" y="4598336"/>
            <a:ext cx="12684878" cy="3147729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99562" y="1916052"/>
            <a:ext cx="3403137" cy="3305297"/>
          </a:xfrm>
          <a:custGeom>
            <a:avLst/>
            <a:gdLst/>
            <a:ahLst/>
            <a:cxnLst/>
            <a:rect l="l" t="t" r="r" b="b"/>
            <a:pathLst>
              <a:path w="5104706" h="4957946">
                <a:moveTo>
                  <a:pt x="0" y="0"/>
                </a:moveTo>
                <a:lnTo>
                  <a:pt x="5104707" y="0"/>
                </a:lnTo>
                <a:lnTo>
                  <a:pt x="5104707" y="4957946"/>
                </a:lnTo>
                <a:lnTo>
                  <a:pt x="0" y="4957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80764" y="2389438"/>
            <a:ext cx="2240733" cy="224073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flipH="1">
            <a:off x="6545352" y="3833477"/>
            <a:ext cx="5735377" cy="3201179"/>
          </a:xfrm>
          <a:custGeom>
            <a:avLst/>
            <a:gdLst/>
            <a:ahLst/>
            <a:cxnLst/>
            <a:rect l="l" t="t" r="r" b="b"/>
            <a:pathLst>
              <a:path w="8603065" h="4801768">
                <a:moveTo>
                  <a:pt x="8603065" y="0"/>
                </a:moveTo>
                <a:lnTo>
                  <a:pt x="0" y="0"/>
                </a:lnTo>
                <a:lnTo>
                  <a:pt x="0" y="4801769"/>
                </a:lnTo>
                <a:lnTo>
                  <a:pt x="8603065" y="4801769"/>
                </a:lnTo>
                <a:lnTo>
                  <a:pt x="860306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30759" y="-189176"/>
            <a:ext cx="5735377" cy="3201179"/>
          </a:xfrm>
          <a:custGeom>
            <a:avLst/>
            <a:gdLst/>
            <a:ahLst/>
            <a:cxnLst/>
            <a:rect l="l" t="t" r="r" b="b"/>
            <a:pathLst>
              <a:path w="8603065" h="4801768">
                <a:moveTo>
                  <a:pt x="0" y="4801768"/>
                </a:moveTo>
                <a:lnTo>
                  <a:pt x="8603065" y="4801768"/>
                </a:lnTo>
                <a:lnTo>
                  <a:pt x="8603065" y="0"/>
                </a:lnTo>
                <a:lnTo>
                  <a:pt x="0" y="0"/>
                </a:lnTo>
                <a:lnTo>
                  <a:pt x="0" y="4801768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863005" y="4003676"/>
            <a:ext cx="2385695" cy="513927"/>
            <a:chOff x="0" y="0"/>
            <a:chExt cx="1653428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53428" cy="406400"/>
            </a:xfrm>
            <a:custGeom>
              <a:avLst/>
              <a:gdLst/>
              <a:ahLst/>
              <a:cxnLst/>
              <a:rect l="l" t="t" r="r" b="b"/>
              <a:pathLst>
                <a:path w="1653428" h="406400">
                  <a:moveTo>
                    <a:pt x="1450228" y="0"/>
                  </a:moveTo>
                  <a:cubicBezTo>
                    <a:pt x="1562452" y="0"/>
                    <a:pt x="1653428" y="90976"/>
                    <a:pt x="1653428" y="203200"/>
                  </a:cubicBezTo>
                  <a:cubicBezTo>
                    <a:pt x="1653428" y="315424"/>
                    <a:pt x="1562452" y="406400"/>
                    <a:pt x="145022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53428" cy="444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2"/>
                </a:lnSpc>
              </a:pPr>
              <a:endParaRPr sz="933">
                <a:cs typeface="+mj-cs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606984" y="6028598"/>
            <a:ext cx="426904" cy="426904"/>
          </a:xfrm>
          <a:custGeom>
            <a:avLst/>
            <a:gdLst/>
            <a:ahLst/>
            <a:cxnLst/>
            <a:rect l="l" t="t" r="r" b="b"/>
            <a:pathLst>
              <a:path w="640356" h="640356">
                <a:moveTo>
                  <a:pt x="0" y="0"/>
                </a:moveTo>
                <a:lnTo>
                  <a:pt x="640356" y="0"/>
                </a:lnTo>
                <a:lnTo>
                  <a:pt x="640356" y="640356"/>
                </a:lnTo>
                <a:lnTo>
                  <a:pt x="0" y="640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5984431" y="4052456"/>
            <a:ext cx="2022171" cy="385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  <a:spcBef>
                <a:spcPct val="0"/>
              </a:spcBef>
            </a:pPr>
            <a:r>
              <a:rPr lang="en-US" sz="2333" b="1" dirty="0">
                <a:solidFill>
                  <a:srgbClr val="FFFFFF"/>
                </a:solidFill>
                <a:latin typeface="Prompt Bold"/>
                <a:ea typeface="Prompt Bold"/>
                <a:cs typeface="+mj-cs"/>
                <a:sym typeface="Prompt Bold"/>
              </a:rPr>
              <a:t>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64885" y="2482055"/>
            <a:ext cx="4283434" cy="104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54BBD"/>
                </a:solidFill>
                <a:latin typeface="Prompt"/>
                <a:ea typeface="Prompt"/>
                <a:cs typeface="+mj-cs"/>
                <a:sym typeface="Prompt"/>
              </a:rPr>
              <a:t>Sutit Ongart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54BBD"/>
                </a:solidFill>
                <a:latin typeface="Prompt"/>
                <a:ea typeface="Prompt"/>
                <a:sym typeface="Prompt"/>
              </a:rPr>
              <a:t>Sutit@mut.ac.th</a:t>
            </a:r>
            <a:br>
              <a:rPr lang="en-US" sz="2000" dirty="0">
                <a:solidFill>
                  <a:srgbClr val="054BBD"/>
                </a:solidFill>
                <a:latin typeface="Prompt"/>
                <a:ea typeface="Prompt"/>
                <a:cs typeface="+mj-cs"/>
                <a:sym typeface="Prompt"/>
              </a:rPr>
            </a:br>
            <a:r>
              <a:rPr lang="en-US" sz="2000" dirty="0">
                <a:solidFill>
                  <a:srgbClr val="054BBD"/>
                </a:solidFill>
                <a:latin typeface="Prompt"/>
                <a:ea typeface="Prompt"/>
                <a:cs typeface="+mj-cs"/>
                <a:sym typeface="Prompt"/>
                <a:hlinkClick r:id="rId10"/>
              </a:rPr>
              <a:t>sutit.ongart@gmail.com</a:t>
            </a:r>
            <a:endParaRPr lang="en-US" sz="2000" dirty="0">
              <a:solidFill>
                <a:srgbClr val="054BBD"/>
              </a:solidFill>
              <a:latin typeface="Prompt"/>
              <a:ea typeface="Prompt"/>
              <a:cs typeface="+mj-cs"/>
              <a:sym typeface="Promp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24028" y="6093461"/>
            <a:ext cx="4009889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54BBD"/>
                </a:solidFill>
                <a:latin typeface="Prompt Semi-Bold"/>
                <a:ea typeface="Prompt Semi-Bold"/>
                <a:cs typeface="+mj-cs"/>
                <a:sym typeface="Prompt Semi-Bold"/>
              </a:rPr>
              <a:t>www.mut.ac.th</a:t>
            </a:r>
          </a:p>
        </p:txBody>
      </p:sp>
      <p:sp>
        <p:nvSpPr>
          <p:cNvPr id="15" name="Freeform 15"/>
          <p:cNvSpPr/>
          <p:nvPr/>
        </p:nvSpPr>
        <p:spPr>
          <a:xfrm rot="-5400000" flipH="1">
            <a:off x="8849255" y="176218"/>
            <a:ext cx="4335035" cy="4335035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6502553" y="0"/>
                </a:moveTo>
                <a:lnTo>
                  <a:pt x="0" y="0"/>
                </a:lnTo>
                <a:lnTo>
                  <a:pt x="0" y="6502553"/>
                </a:lnTo>
                <a:lnTo>
                  <a:pt x="6502553" y="6502553"/>
                </a:lnTo>
                <a:lnTo>
                  <a:pt x="650255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 descr="A circular logo with a letter and text&#10;&#10;Description automatically generated">
            <a:extLst>
              <a:ext uri="{FF2B5EF4-FFF2-40B4-BE49-F238E27FC236}">
                <a16:creationId xmlns:a16="http://schemas.microsoft.com/office/drawing/2014/main" id="{0C61D191-D0F5-4862-B194-B67161B421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42" y="2611356"/>
            <a:ext cx="1748065" cy="17480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03835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147"/>
                </a:solidFill>
                <a:latin typeface="Sarabun"/>
                <a:ea typeface="Sarabun"/>
                <a:cs typeface="Sarabun"/>
                <a:sym typeface="Sarabun"/>
              </a:rPr>
              <a:t>What is a Function in C++?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71500" y="1190625"/>
            <a:ext cx="11049000" cy="2857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3650" y="2047875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1047750" y="2190750"/>
            <a:ext cx="481012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นิยาม (Definition):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กลุ่มของคำสั่งที่ถูกเขียนขึ้นเพื่อทำงานเฉพาะอย่างใดอย่างหนึ่งให้สำเร็จ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1047750" y="3064966"/>
            <a:ext cx="4810125" cy="74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Main Function: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ในภาษา C++ โปรแกรมจะเริ่มต้นทำงานที่ฟังก์ชัน main() เสมอ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1047750" y="3950196"/>
            <a:ext cx="4810125" cy="109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การทำงาน (Execution):</a:t>
            </a:r>
            <a:r>
              <a:rPr lang="en-US" sz="1800" b="0" i="0" u="none" strike="noStrike" cap="none">
                <a:solidFill>
                  <a:srgbClr val="333333"/>
                </a:solidFill>
                <a:latin typeface="Sarabun"/>
                <a:ea typeface="Sarabun"/>
                <a:cs typeface="Sarabun"/>
                <a:sym typeface="Sarabun"/>
              </a:rPr>
              <a:t> เมื่อฟังก์ชันถูกเรียก (Called) โปรแกรมจะกระโดดไปทำงานในฟังก์ชันนั้นจนเสร็จ แล้วกลับมาทำงานต่อที่เดิม</a:t>
            </a:r>
            <a:endParaRPr/>
          </a:p>
        </p:txBody>
      </p:sp>
      <p:pic>
        <p:nvPicPr>
          <p:cNvPr id="120" name="Google Shape;120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2190750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064966"/>
            <a:ext cx="114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950196"/>
            <a:ext cx="1143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26196"/>
            <a:ext cx="3492549" cy="328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426196"/>
            <a:ext cx="3492549" cy="328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8099" y="2426196"/>
            <a:ext cx="3492549" cy="328195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Classification of Functions (ประเภทของฟังก์ชัน)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1087546" y="3435846"/>
            <a:ext cx="246030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Standard Library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66775" y="4197846"/>
            <a:ext cx="29019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ฟังก์ชันมาตรฐานที่มีมาให้แล้วใน C++ (เช่น sqrt, pow, abs)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5120878" y="3435846"/>
            <a:ext cx="195024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User-Defined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4645074" y="4197846"/>
            <a:ext cx="29019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ฟังก์ชันที่ผู้เขียนโปรแกรมสร้างขึ้นเองตามความต้องการ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8859172" y="3435846"/>
            <a:ext cx="203025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Special Types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8423374" y="4197846"/>
            <a:ext cx="2901999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ฟังก์ชันรูปแบบพิเศษ (Inline, Recursive, Overloading, Lambda)</a:t>
            </a:r>
            <a:endParaRPr/>
          </a:p>
        </p:txBody>
      </p:sp>
      <p:pic>
        <p:nvPicPr>
          <p:cNvPr id="126" name="Google Shape;126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0525" y="2740521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274052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74274" y="2740521"/>
            <a:ext cx="4000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16217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571500" y="364331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1. Standard Library Functions</a:t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708959" y="2520926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571501" y="1754981"/>
            <a:ext cx="519342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ฟังก์ชันมาตรฐานถูกเก็บรวบรวมไว้ใน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Header Files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ต้องทำการ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#include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ก่อนใช้งาน</a:t>
            </a:r>
            <a:endParaRPr dirty="0"/>
          </a:p>
        </p:txBody>
      </p:sp>
      <p:graphicFrame>
        <p:nvGraphicFramePr>
          <p:cNvPr id="138" name="Google Shape;138;p16"/>
          <p:cNvGraphicFramePr/>
          <p:nvPr>
            <p:extLst>
              <p:ext uri="{D42A27DB-BD31-4B8C-83A1-F6EECF244321}">
                <p14:modId xmlns:p14="http://schemas.microsoft.com/office/powerpoint/2010/main" val="876116462"/>
              </p:ext>
            </p:extLst>
          </p:nvPr>
        </p:nvGraphicFramePr>
        <p:xfrm>
          <a:off x="583324" y="2685393"/>
          <a:ext cx="5274551" cy="3903487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33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1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7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u="none" strike="noStrike" cap="none" dirty="0">
                          <a:solidFill>
                            <a:sysClr val="windowText" lastClr="000000"/>
                          </a:solidFill>
                          <a:sym typeface="Sarabun"/>
                        </a:rPr>
                        <a:t>Function</a:t>
                      </a:r>
                      <a:endParaRPr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u="none" strike="noStrike" cap="none">
                          <a:solidFill>
                            <a:sysClr val="windowText" lastClr="000000"/>
                          </a:solidFill>
                          <a:sym typeface="Sarabun"/>
                        </a:rPr>
                        <a:t>Header</a:t>
                      </a:r>
                      <a:endParaRPr>
                        <a:solidFill>
                          <a:sysClr val="windowText" lastClr="000000"/>
                        </a:solidFill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u="none" strike="noStrike" cap="none">
                          <a:solidFill>
                            <a:sysClr val="windowText" lastClr="000000"/>
                          </a:solidFill>
                          <a:sym typeface="Sarabun"/>
                        </a:rPr>
                        <a:t>Description</a:t>
                      </a:r>
                      <a:endParaRPr>
                        <a:solidFill>
                          <a:sysClr val="windowText" lastClr="000000"/>
                        </a:solidFill>
                      </a:endParaRPr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5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sqrt(x)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&lt;cmath&gt;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Square root (</a:t>
                      </a:r>
                      <a:r>
                        <a:rPr lang="th-TH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รากที่สอง)</a:t>
                      </a:r>
                    </a:p>
                  </a:txBody>
                  <a:tcPr marL="71438" marR="71438" marT="71438" marB="7143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5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pow(x,y)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&lt;cmath&gt;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Power (</a:t>
                      </a:r>
                      <a:r>
                        <a:rPr lang="th-TH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ยกกำลัง)</a:t>
                      </a:r>
                    </a:p>
                  </a:txBody>
                  <a:tcPr marL="71438" marR="71438" marT="71438" marB="7143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5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abs(x)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&lt;cstdlib&gt;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Absolute value (</a:t>
                      </a:r>
                      <a:r>
                        <a:rPr lang="th-TH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ค่าสัมบูรณ์)</a:t>
                      </a:r>
                    </a:p>
                  </a:txBody>
                  <a:tcPr marL="71438" marR="71438" marT="71438" marB="7143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5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sort()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&lt;algorithm&gt;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Sorting data (</a:t>
                      </a:r>
                      <a:r>
                        <a:rPr lang="th-TH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เรียงลำดับ)</a:t>
                      </a:r>
                    </a:p>
                  </a:txBody>
                  <a:tcPr marL="71438" marR="71438" marT="71438" marB="7143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60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strlen()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&lt;cstring&gt;</a:t>
                      </a:r>
                    </a:p>
                  </a:txBody>
                  <a:tcPr marL="71438" marR="71438" marT="71438" marB="71438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String length (</a:t>
                      </a:r>
                      <a:r>
                        <a:rPr lang="th-TH" dirty="0">
                          <a:solidFill>
                            <a:srgbClr val="334155"/>
                          </a:solidFill>
                          <a:effectLst/>
                          <a:latin typeface="Sarabun" panose="00000500000000000000" pitchFamily="2" charset="0"/>
                        </a:rPr>
                        <a:t>ความยาวข้อความ)</a:t>
                      </a:r>
                    </a:p>
                  </a:txBody>
                  <a:tcPr marL="71438" marR="71438" marT="71438" marB="7143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9" name="Google Shape;13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16217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/>
          <p:nvPr/>
        </p:nvSpPr>
        <p:spPr>
          <a:xfrm>
            <a:off x="571500" y="3986212"/>
            <a:ext cx="113615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1707653" y="3986212"/>
            <a:ext cx="9821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2689770" y="3986212"/>
            <a:ext cx="316810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571500" y="4635698"/>
            <a:ext cx="113615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707653" y="4635698"/>
            <a:ext cx="9821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2689770" y="4635698"/>
            <a:ext cx="316810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571500" y="5285184"/>
            <a:ext cx="113615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1707653" y="5285184"/>
            <a:ext cx="9821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2689770" y="5285184"/>
            <a:ext cx="316810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571500" y="5934670"/>
            <a:ext cx="113615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1707653" y="5934670"/>
            <a:ext cx="9821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2689770" y="5934670"/>
            <a:ext cx="316810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571500" y="128289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tx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Example: Using Standard Functions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571500" y="909339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C5C89C-1616-4965-85E1-795F2F0BC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365" y="1751774"/>
            <a:ext cx="7392895" cy="10329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600" b="1" i="0" u="none" strike="noStrike" cap="none" normalizeH="0" baseline="0" dirty="0">
                <a:ln>
                  <a:noFill/>
                </a:ln>
                <a:solidFill>
                  <a:srgbClr val="0F172A"/>
                </a:solidFill>
                <a:effectLst/>
                <a:latin typeface="Sarabun" panose="00000500000000000000" pitchFamily="2" charset="-34"/>
                <a:cs typeface="Sarabun" panose="00000500000000000000" pitchFamily="2" charset="-34"/>
              </a:rPr>
              <a:t>คำอธิบาย (Explanation)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600" b="0" i="0" u="none" strike="noStrike" cap="none" normalizeH="0" baseline="0" dirty="0">
                <a:ln>
                  <a:noFill/>
                </a:ln>
                <a:solidFill>
                  <a:srgbClr val="334155"/>
                </a:solidFill>
                <a:effectLst/>
                <a:latin typeface="Sarabun" panose="00000500000000000000" pitchFamily="2" charset="-34"/>
                <a:cs typeface="Sarabun" panose="00000500000000000000" pitchFamily="2" charset="-34"/>
              </a:rPr>
              <a:t>1. #include &lt;cmath&gt;: เรียกใช้ไลบรารีทางคณิตศาสตร์</a:t>
            </a:r>
            <a:endParaRPr kumimoji="0" lang="th-TH" altLang="th-T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600" b="0" i="0" u="none" strike="noStrike" cap="none" normalizeH="0" baseline="0" dirty="0">
                <a:ln>
                  <a:noFill/>
                </a:ln>
                <a:solidFill>
                  <a:srgbClr val="334155"/>
                </a:solidFill>
                <a:effectLst/>
                <a:latin typeface="Sarabun" panose="00000500000000000000" pitchFamily="2" charset="-34"/>
                <a:cs typeface="Sarabun" panose="00000500000000000000" pitchFamily="2" charset="-34"/>
              </a:rPr>
              <a:t>2. sqrt(num): เรียกใช้ฟังก์ชันหารากที่สอง โดยส่งค่าตัวแปร num (Argument) เข้าไป</a:t>
            </a:r>
            <a:endParaRPr kumimoji="0" lang="th-TH" altLang="th-T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600" b="0" i="0" u="none" strike="noStrike" cap="none" normalizeH="0" baseline="0" dirty="0">
                <a:ln>
                  <a:noFill/>
                </a:ln>
                <a:solidFill>
                  <a:srgbClr val="334155"/>
                </a:solidFill>
                <a:effectLst/>
                <a:latin typeface="Sarabun" panose="00000500000000000000" pitchFamily="2" charset="-34"/>
                <a:cs typeface="Sarabun" panose="00000500000000000000" pitchFamily="2" charset="-34"/>
              </a:rPr>
              <a:t>3. ผลลัพธ์ที่ได้ (Return Value) จะถูกเก็บไว้ในตัวแปร result</a:t>
            </a:r>
            <a:endParaRPr kumimoji="0" lang="th-TH" altLang="th-T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56C842-2376-45D8-8586-64F01024D1C7}"/>
              </a:ext>
            </a:extLst>
          </p:cNvPr>
          <p:cNvSpPr/>
          <p:nvPr/>
        </p:nvSpPr>
        <p:spPr>
          <a:xfrm>
            <a:off x="571500" y="1792065"/>
            <a:ext cx="801255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cmath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Include Header </a:t>
            </a:r>
            <a:endParaRPr lang="en-US" sz="20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num = 9.0; 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result;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Call standard function</a:t>
            </a:r>
            <a:endParaRPr lang="en-US" sz="2000" dirty="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result = sqrt(num);</a:t>
            </a:r>
          </a:p>
          <a:p>
            <a:r>
              <a:rPr lang="en-US" sz="20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"Sqrt: "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result;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sz="2000" dirty="0"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571500" y="327897"/>
            <a:ext cx="52006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2. User-Defined Functions</a:t>
            </a:r>
            <a:endParaRPr sz="2400" dirty="0"/>
          </a:p>
        </p:txBody>
      </p:sp>
      <p:sp>
        <p:nvSpPr>
          <p:cNvPr id="170" name="Google Shape;170;p18"/>
          <p:cNvSpPr txBox="1"/>
          <p:nvPr/>
        </p:nvSpPr>
        <p:spPr>
          <a:xfrm>
            <a:off x="997877" y="1068466"/>
            <a:ext cx="4953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คือฟังก์ชันที่เรา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"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ออกแบบและสร้างเอง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"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เพื่อแก้ปัญหาเฉพาะเจาะจง</a:t>
            </a:r>
            <a:endParaRPr dirty="0"/>
          </a:p>
        </p:txBody>
      </p:sp>
      <p:sp>
        <p:nvSpPr>
          <p:cNvPr id="171" name="Google Shape;171;p18"/>
          <p:cNvSpPr txBox="1"/>
          <p:nvPr/>
        </p:nvSpPr>
        <p:spPr>
          <a:xfrm>
            <a:off x="874052" y="2605140"/>
            <a:ext cx="52006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563EB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3 Elements:</a:t>
            </a:r>
            <a:endParaRPr dirty="0"/>
          </a:p>
        </p:txBody>
      </p:sp>
      <p:sp>
        <p:nvSpPr>
          <p:cNvPr id="174" name="Google Shape;174;p18"/>
          <p:cNvSpPr txBox="1"/>
          <p:nvPr/>
        </p:nvSpPr>
        <p:spPr>
          <a:xfrm>
            <a:off x="997877" y="3023164"/>
            <a:ext cx="8504862" cy="15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Function Declaration (Prototype):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160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ประกาศชื่อและรูปแบบ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-US" sz="160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มักอยู่ก่อน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main)</a:t>
            </a:r>
          </a:p>
          <a:p>
            <a:pPr>
              <a:lnSpc>
                <a:spcPct val="160000"/>
              </a:lnSpc>
            </a:pPr>
            <a:r>
              <a:rPr lang="en-US" sz="1600" b="1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Function Definition:</a:t>
            </a:r>
            <a:r>
              <a:rPr lang="en-US" sz="1600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th-TH" sz="1600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เขียนคำสั่งการทำงานจริง</a:t>
            </a:r>
            <a:endParaRPr lang="th-TH" sz="1600" dirty="0"/>
          </a:p>
          <a:p>
            <a:pPr>
              <a:lnSpc>
                <a:spcPct val="160000"/>
              </a:lnSpc>
            </a:pPr>
            <a:r>
              <a:rPr lang="en-US" sz="1600" b="1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Function Call:</a:t>
            </a:r>
            <a:r>
              <a:rPr lang="en-US" sz="1600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th-TH" sz="1600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การเรียกใช้งานใน </a:t>
            </a:r>
            <a:r>
              <a:rPr lang="en-US" sz="1600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main </a:t>
            </a:r>
            <a:r>
              <a:rPr lang="th-TH" sz="1600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หรือที่อื่นๆ</a:t>
            </a:r>
            <a:endParaRPr lang="th-TH" sz="1600" dirty="0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1" y="3772852"/>
            <a:ext cx="52863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>
            <a:off x="0" y="0"/>
            <a:ext cx="12192000" cy="9525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571500" y="666750"/>
            <a:ext cx="116014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3A8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Example: User-Defined Function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571500" y="14478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6334125" y="2772965"/>
            <a:ext cx="555069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F172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โครงสร้างฟังก์ชัน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448425" y="3373993"/>
            <a:ext cx="762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•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6524625" y="3373040"/>
            <a:ext cx="5095875" cy="35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Return Type: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double (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ชนิดข้อมูลที่ส่งกลับ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endParaRPr dirty="0"/>
          </a:p>
        </p:txBody>
      </p:sp>
      <p:sp>
        <p:nvSpPr>
          <p:cNvPr id="190" name="Google Shape;190;p19"/>
          <p:cNvSpPr txBox="1"/>
          <p:nvPr/>
        </p:nvSpPr>
        <p:spPr>
          <a:xfrm>
            <a:off x="6448425" y="3871079"/>
            <a:ext cx="762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•</a:t>
            </a: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6524625" y="3870126"/>
            <a:ext cx="5095875" cy="35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Function Name: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calcArea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6448425" y="4368165"/>
            <a:ext cx="762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•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6524625" y="4367212"/>
            <a:ext cx="5095875" cy="35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Parameters: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(double w, double h) (ตัวแปรรับค่าเข้า)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6448425" y="4865250"/>
            <a:ext cx="762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•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6524625" y="4864298"/>
            <a:ext cx="5095875" cy="35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Body: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Sarabun"/>
                <a:ea typeface="Sarabun"/>
                <a:cs typeface="Sarabun"/>
                <a:sym typeface="Sarabun"/>
              </a:rPr>
              <a:t> { return w * h; } (ชุดคำสั่งภายใน)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2950</Words>
  <Application>Microsoft Office PowerPoint</Application>
  <PresentationFormat>Widescreen</PresentationFormat>
  <Paragraphs>453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Cascadia Mono</vt:lpstr>
      <vt:lpstr>เอฟซี ซับเจค Bold</vt:lpstr>
      <vt:lpstr>Kanit SemiBold</vt:lpstr>
      <vt:lpstr>Prompt Semi-Bold</vt:lpstr>
      <vt:lpstr>Sarabun</vt:lpstr>
      <vt:lpstr>เอฟซี ซับเจค</vt:lpstr>
      <vt:lpstr>Prompt Bold</vt:lpstr>
      <vt:lpstr>Aptos</vt:lpstr>
      <vt:lpstr>Calibri</vt:lpstr>
      <vt:lpstr>Prompt</vt:lpstr>
      <vt:lpstr>Courier New</vt:lpstr>
      <vt:lpstr>Arial</vt:lpstr>
      <vt:lpstr>TH SarabunPSK</vt:lpstr>
      <vt:lpstr>Times New Roman</vt:lpstr>
      <vt:lpstr>TH Baijam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sutit ongart</dc:creator>
  <cp:lastModifiedBy>sutit ongart</cp:lastModifiedBy>
  <cp:revision>8</cp:revision>
  <dcterms:modified xsi:type="dcterms:W3CDTF">2025-12-13T02:56:10Z</dcterms:modified>
</cp:coreProperties>
</file>